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1" r:id="rId4"/>
    <p:sldId id="285" r:id="rId5"/>
    <p:sldId id="262" r:id="rId6"/>
    <p:sldId id="264" r:id="rId7"/>
    <p:sldId id="261" r:id="rId8"/>
    <p:sldId id="259" r:id="rId9"/>
    <p:sldId id="278" r:id="rId10"/>
    <p:sldId id="286" r:id="rId11"/>
    <p:sldId id="288" r:id="rId12"/>
    <p:sldId id="287" r:id="rId1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.2\Usuarios\%23Controladoria\OR&#199;AMENTO\2025\Or&#231;amento%20vers&#227;o%20final%2016_12_24\2025%20-%20OR&#199;AMENTO%20-%20FINAL3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.2\Usuarios\%23Controladoria\OR&#199;AMENTO\2025\Or&#231;amento%20vers&#227;o%20final%2016_12_24\2025%20-%20OR&#199;AMENTO%20-%20FINAL3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.2\Usuarios\%23Controladoria\OR&#199;AMENTO\2025\Or&#231;amento%20vers&#227;o%20final%2016_12_24\2025%20-%20OR&#199;AMENTO%20-%20FINAL3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.2\Usuarios\%23Controladoria\OR&#199;AMENTO\2025\Or&#231;amento%20vers&#227;o%20final%2016_12_24\2025%20-%20OR&#199;AMENTO%20-%20FINAL3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.2\Usuarios\%23Controladoria\OR&#199;AMENTO\2025\Or&#231;amento%20vers&#227;o%20final%2016_12_24\2025%20-%20OR&#199;AMENTO%20-%20FINAL3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>
                <a:solidFill>
                  <a:sysClr val="windowText" lastClr="000000"/>
                </a:solidFill>
              </a:rPr>
              <a:t>RECEITA BRUTA - 2025</a:t>
            </a:r>
          </a:p>
        </c:rich>
      </c:tx>
      <c:layout>
        <c:manualLayout>
          <c:xMode val="edge"/>
          <c:yMode val="edge"/>
          <c:x val="0.29767765291351761"/>
          <c:y val="2.3380482605524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4328623505184708"/>
          <c:y val="0.307398644235096"/>
          <c:w val="0.48459576528187431"/>
          <c:h val="0.58723323695759488"/>
        </c:manualLayout>
      </c:layout>
      <c:doughnutChart>
        <c:varyColors val="1"/>
        <c:ser>
          <c:idx val="0"/>
          <c:order val="0"/>
          <c:tx>
            <c:strRef>
              <c:f>'Gráficos Apres'!$C$4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01-472E-9C9F-05E3214A5E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01-472E-9C9F-05E3214A5E5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01-472E-9C9F-05E3214A5E5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01-472E-9C9F-05E3214A5E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01-472E-9C9F-05E3214A5E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01-472E-9C9F-05E3214A5E5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801-472E-9C9F-05E3214A5E58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801-472E-9C9F-05E3214A5E58}"/>
              </c:ext>
            </c:extLst>
          </c:dPt>
          <c:dLbls>
            <c:dLbl>
              <c:idx val="0"/>
              <c:layout>
                <c:manualLayout>
                  <c:x val="9.1646973350073643E-2"/>
                  <c:y val="9.6186979184571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01-472E-9C9F-05E3214A5E58}"/>
                </c:ext>
                <c:ext xmlns:c15="http://schemas.microsoft.com/office/drawing/2012/chart" uri="{CE6537A1-D6FC-4f65-9D91-7224C49458BB}">
                  <c15:layout>
                    <c:manualLayout>
                      <c:w val="0.21018182159560611"/>
                      <c:h val="0.1755772200324697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55933699849525"/>
                  <c:y val="0.140341077575458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01-472E-9C9F-05E3214A5E58}"/>
                </c:ext>
                <c:ext xmlns:c15="http://schemas.microsoft.com/office/drawing/2012/chart" uri="{CE6537A1-D6FC-4f65-9D91-7224C49458BB}">
                  <c15:layout>
                    <c:manualLayout>
                      <c:w val="0.22523735782894141"/>
                      <c:h val="0.1959427473558175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6815522518035978"/>
                  <c:y val="0.11460610197378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801-472E-9C9F-05E3214A5E58}"/>
                </c:ext>
                <c:ext xmlns:c15="http://schemas.microsoft.com/office/drawing/2012/chart" uri="{CE6537A1-D6FC-4f65-9D91-7224C49458BB}">
                  <c15:layout>
                    <c:manualLayout>
                      <c:w val="0.20275553238875987"/>
                      <c:h val="0.168314791681282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5553440045634218"/>
                  <c:y val="5.315526842536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801-472E-9C9F-05E3214A5E58}"/>
                </c:ext>
                <c:ext xmlns:c15="http://schemas.microsoft.com/office/drawing/2012/chart" uri="{CE6537A1-D6FC-4f65-9D91-7224C49458BB}">
                  <c15:layout>
                    <c:manualLayout>
                      <c:w val="0.33659168552445817"/>
                      <c:h val="0.1474445248476009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6690123388331549"/>
                  <c:y val="1.558703441021937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801-472E-9C9F-05E3214A5E58}"/>
                </c:ext>
                <c:ext xmlns:c15="http://schemas.microsoft.com/office/drawing/2012/chart" uri="{CE6537A1-D6FC-4f65-9D91-7224C49458BB}">
                  <c15:layout>
                    <c:manualLayout>
                      <c:w val="0.24294443638415036"/>
                      <c:h val="0.1829138488039252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8249102112817726"/>
                  <c:y val="-6.3446358019249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801-472E-9C9F-05E3214A5E58}"/>
                </c:ext>
                <c:ext xmlns:c15="http://schemas.microsoft.com/office/drawing/2012/chart" uri="{CE6537A1-D6FC-4f65-9D91-7224C49458BB}">
                  <c15:layout>
                    <c:manualLayout>
                      <c:w val="0.27375120590026097"/>
                      <c:h val="0.12774119039438017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21333068534474667"/>
                  <c:y val="-0.192975212572426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801-472E-9C9F-05E3214A5E58}"/>
                </c:ext>
                <c:ext xmlns:c15="http://schemas.microsoft.com/office/drawing/2012/chart" uri="{CE6537A1-D6FC-4f65-9D91-7224C49458BB}">
                  <c15:layout>
                    <c:manualLayout>
                      <c:w val="0.45443373427188666"/>
                      <c:h val="0.117624317804794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.17800887202838905"/>
                  <c:y val="-0.132454218695008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801-472E-9C9F-05E3214A5E58}"/>
                </c:ext>
                <c:ext xmlns:c15="http://schemas.microsoft.com/office/drawing/2012/chart" uri="{CE6537A1-D6FC-4f65-9D91-7224C49458BB}">
                  <c15:layout>
                    <c:manualLayout>
                      <c:w val="0.26108087109138556"/>
                      <c:h val="0.135251383770635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'Gráficos Apres'!$B$5:$B$12</c:f>
              <c:strCache>
                <c:ptCount val="8"/>
                <c:pt idx="0">
                  <c:v> DIREITOS DE TRANSMISSAO </c:v>
                </c:pt>
                <c:pt idx="1">
                  <c:v> PREMIACOES E PARTICIPACOES </c:v>
                </c:pt>
                <c:pt idx="2">
                  <c:v> BILHETERIA </c:v>
                </c:pt>
                <c:pt idx="3">
                  <c:v> PATROCINIO/MARKETING </c:v>
                </c:pt>
                <c:pt idx="4">
                  <c:v> PROGRAMA DE SOCIO-TORCEDOR </c:v>
                </c:pt>
                <c:pt idx="5">
                  <c:v> VENDA DE ATLETAS </c:v>
                </c:pt>
                <c:pt idx="6">
                  <c:v> RECEITAS PATRIMONIAIS / SOCIAIS </c:v>
                </c:pt>
                <c:pt idx="7">
                  <c:v> DEMAIS RECEITAS </c:v>
                </c:pt>
              </c:strCache>
            </c:strRef>
          </c:cat>
          <c:val>
            <c:numRef>
              <c:f>'Gráficos Apres'!$C$5:$C$12</c:f>
              <c:numCache>
                <c:formatCode>_(* #,##0.00_);_(* \(#,##0.00\);_(* "-"??_);_(@_)</c:formatCode>
                <c:ptCount val="8"/>
                <c:pt idx="0">
                  <c:v>82003495</c:v>
                </c:pt>
                <c:pt idx="1">
                  <c:v>10475180</c:v>
                </c:pt>
                <c:pt idx="2">
                  <c:v>25105000.000000007</c:v>
                </c:pt>
                <c:pt idx="3">
                  <c:v>51210000</c:v>
                </c:pt>
                <c:pt idx="4">
                  <c:v>30073132.891758639</c:v>
                </c:pt>
                <c:pt idx="5">
                  <c:v>28400000</c:v>
                </c:pt>
                <c:pt idx="6">
                  <c:v>480000</c:v>
                </c:pt>
                <c:pt idx="7">
                  <c:v>1742666.67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801-472E-9C9F-05E3214A5E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00" dirty="0">
                <a:solidFill>
                  <a:sysClr val="windowText" lastClr="000000"/>
                </a:solidFill>
              </a:rPr>
              <a:t>DIREITOS</a:t>
            </a:r>
            <a:r>
              <a:rPr lang="pt-BR" sz="1200" baseline="0" dirty="0">
                <a:solidFill>
                  <a:sysClr val="windowText" lastClr="000000"/>
                </a:solidFill>
              </a:rPr>
              <a:t> DE TRANSMISSÃO + PREMIAÇÕES               TOTAL POR CAMPEONATO</a:t>
            </a:r>
            <a:endParaRPr lang="pt-BR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722859868799073"/>
          <c:y val="0.32841794003812513"/>
          <c:w val="0.45217852345695658"/>
          <c:h val="0.465694728598150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83-4150-BC08-C01EDF3FAFF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83-4150-BC08-C01EDF3FAFF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83-4150-BC08-C01EDF3FAFF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83-4150-BC08-C01EDF3FAFF4}"/>
              </c:ext>
            </c:extLst>
          </c:dPt>
          <c:dLbls>
            <c:dLbl>
              <c:idx val="0"/>
              <c:layout>
                <c:manualLayout>
                  <c:x val="1.5721291432903881E-2"/>
                  <c:y val="-0.137133197434332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83-4150-BC08-C01EDF3FAFF4}"/>
                </c:ext>
                <c:ext xmlns:c15="http://schemas.microsoft.com/office/drawing/2012/chart" uri="{CE6537A1-D6FC-4f65-9D91-7224C49458BB}">
                  <c15:layout>
                    <c:manualLayout>
                      <c:w val="0.38028362320329062"/>
                      <c:h val="0.1713629141420919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1778139523530335"/>
                  <c:y val="-7.83370639326985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83-4150-BC08-C01EDF3FAFF4}"/>
                </c:ext>
                <c:ext xmlns:c15="http://schemas.microsoft.com/office/drawing/2012/chart" uri="{CE6537A1-D6FC-4f65-9D91-7224C49458BB}">
                  <c15:layout>
                    <c:manualLayout>
                      <c:w val="0.28087157647100003"/>
                      <c:h val="0.218690993156793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33399684204893165"/>
                  <c:y val="3.985507033184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83-4150-BC08-C01EDF3FAFF4}"/>
                </c:ext>
                <c:ext xmlns:c15="http://schemas.microsoft.com/office/drawing/2012/chart" uri="{CE6537A1-D6FC-4f65-9D91-7224C49458BB}">
                  <c15:layout>
                    <c:manualLayout>
                      <c:w val="0.24468236043796912"/>
                      <c:h val="0.1650249005927853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31442390627234745"/>
                  <c:y val="-5.48006236377048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83-4150-BC08-C01EDF3FAFF4}"/>
                </c:ext>
                <c:ext xmlns:c15="http://schemas.microsoft.com/office/drawing/2012/chart" uri="{CE6537A1-D6FC-4f65-9D91-7224C49458BB}">
                  <c15:layout>
                    <c:manualLayout>
                      <c:w val="0.24468236043796907"/>
                      <c:h val="0.151698361450575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'Gráficos Apres'!$B$51:$B$54</c:f>
              <c:strCache>
                <c:ptCount val="4"/>
                <c:pt idx="0">
                  <c:v>CAMPEONATO CEARENSE</c:v>
                </c:pt>
                <c:pt idx="1">
                  <c:v>COPA DO NORDESTE</c:v>
                </c:pt>
                <c:pt idx="2">
                  <c:v>BRASILEIRÃO</c:v>
                </c:pt>
                <c:pt idx="3">
                  <c:v>COPA DO BRASIL</c:v>
                </c:pt>
              </c:strCache>
            </c:strRef>
          </c:cat>
          <c:val>
            <c:numRef>
              <c:f>'Gráficos Apres'!$C$51:$C$54</c:f>
              <c:numCache>
                <c:formatCode>_("R$"* #,##0.00_);_("R$"* \(#,##0.00\);_("R$"* "-"??_);_(@_)</c:formatCode>
                <c:ptCount val="4"/>
                <c:pt idx="0">
                  <c:v>1950000</c:v>
                </c:pt>
                <c:pt idx="1">
                  <c:v>4801680</c:v>
                </c:pt>
                <c:pt idx="2">
                  <c:v>76909095</c:v>
                </c:pt>
                <c:pt idx="3">
                  <c:v>8817900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83-4150-BC08-C01EDF3FAFF4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'Gráficos Apres'!$B$51:$B$54</c:f>
              <c:strCache>
                <c:ptCount val="4"/>
                <c:pt idx="0">
                  <c:v>CAMPEONATO CEARENSE</c:v>
                </c:pt>
                <c:pt idx="1">
                  <c:v>COPA DO NORDESTE</c:v>
                </c:pt>
                <c:pt idx="2">
                  <c:v>BRASILEIRÃO</c:v>
                </c:pt>
                <c:pt idx="3">
                  <c:v>COPA DO BRASIL</c:v>
                </c:pt>
              </c:strCache>
            </c:strRef>
          </c:cat>
          <c:val>
            <c:numRef>
              <c:f>'Gráficos Apres'!$D$51:$D$54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F83-4150-BC08-C01EDF3FAF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5547045079398"/>
          <c:y val="0.86627525535586813"/>
          <c:w val="0.74566763671596126"/>
          <c:h val="0.12040703167399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>
                <a:solidFill>
                  <a:sysClr val="windowText" lastClr="000000"/>
                </a:solidFill>
              </a:rPr>
              <a:t>DESPESAS - POR TIPO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1336964798116177"/>
          <c:y val="0.17607396388195329"/>
          <c:w val="0.246108263594639"/>
          <c:h val="0.5636748608787096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CA-4EAA-8EBE-237FEA10D29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CA-4EAA-8EBE-237FEA10D29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CA-4EAA-8EBE-237FEA10D29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CA-4EAA-8EBE-237FEA10D29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CA-4EAA-8EBE-237FEA10D29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CA-4EAA-8EBE-237FEA10D297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3CA-4EAA-8EBE-237FEA10D297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3CA-4EAA-8EBE-237FEA10D297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3CA-4EAA-8EBE-237FEA10D297}"/>
              </c:ext>
            </c:extLst>
          </c:dPt>
          <c:dLbls>
            <c:dLbl>
              <c:idx val="0"/>
              <c:layout>
                <c:manualLayout>
                  <c:x val="8.5022103403887356E-2"/>
                  <c:y val="3.2846540703199865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CA-4EAA-8EBE-237FEA10D29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958860277499392E-2"/>
                  <c:y val="0.18422906085901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CA-4EAA-8EBE-237FEA10D297}"/>
                </c:ext>
                <c:ext xmlns:c15="http://schemas.microsoft.com/office/drawing/2012/chart" uri="{CE6537A1-D6FC-4f65-9D91-7224C49458BB}">
                  <c15:layout>
                    <c:manualLayout>
                      <c:w val="0.23152271510131081"/>
                      <c:h val="0.1047303869861411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6639706839710708"/>
                  <c:y val="0.128316036082478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3CA-4EAA-8EBE-237FEA10D297}"/>
                </c:ext>
                <c:ext xmlns:c15="http://schemas.microsoft.com/office/drawing/2012/chart" uri="{CE6537A1-D6FC-4f65-9D91-7224C49458BB}">
                  <c15:layout>
                    <c:manualLayout>
                      <c:w val="0.20970596761197258"/>
                      <c:h val="9.186046893431258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4380656358705266"/>
                  <c:y val="6.01750192290484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3CA-4EAA-8EBE-237FEA10D29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8107189175345859"/>
                  <c:y val="2.48802807967954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3CA-4EAA-8EBE-237FEA10D297}"/>
                </c:ext>
                <c:ext xmlns:c15="http://schemas.microsoft.com/office/drawing/2012/chart" uri="{CE6537A1-D6FC-4f65-9D91-7224C49458BB}">
                  <c15:layout>
                    <c:manualLayout>
                      <c:w val="0.22212001675412221"/>
                      <c:h val="8.7823394836189853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7129755701806102"/>
                  <c:y val="-3.3181806241786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3CA-4EAA-8EBE-237FEA10D297}"/>
                </c:ext>
                <c:ext xmlns:c15="http://schemas.microsoft.com/office/drawing/2012/chart" uri="{CE6537A1-D6FC-4f65-9D91-7224C49458BB}">
                  <c15:layout>
                    <c:manualLayout>
                      <c:w val="0.31672805522458558"/>
                      <c:h val="9.9962456931439486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24318665185327126"/>
                  <c:y val="-0.136906721260473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3CA-4EAA-8EBE-237FEA10D297}"/>
                </c:ext>
                <c:ext xmlns:c15="http://schemas.microsoft.com/office/drawing/2012/chart" uri="{CE6537A1-D6FC-4f65-9D91-7224C49458BB}">
                  <c15:layout>
                    <c:manualLayout>
                      <c:w val="0.18640511865565887"/>
                      <c:h val="9.660704517884426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7.2662176586482718E-2"/>
                  <c:y val="-0.14610259815844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3CA-4EAA-8EBE-237FEA10D297}"/>
                </c:ext>
                <c:ext xmlns:c15="http://schemas.microsoft.com/office/drawing/2012/chart" uri="{CE6537A1-D6FC-4f65-9D91-7224C49458BB}">
                  <c15:layout>
                    <c:manualLayout>
                      <c:w val="0.15211680024883126"/>
                      <c:h val="0.10933574562225805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8.0695234655975404E-2"/>
                  <c:y val="-0.121827617428536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3CA-4EAA-8EBE-237FEA10D297}"/>
                </c:ext>
                <c:ext xmlns:c15="http://schemas.microsoft.com/office/drawing/2012/chart" uri="{CE6537A1-D6FC-4f65-9D91-7224C49458BB}">
                  <c15:layout>
                    <c:manualLayout>
                      <c:w val="0.15628048720519511"/>
                      <c:h val="0.1207262528591248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'Gráficos Apres'!$B$34:$B$42</c:f>
              <c:strCache>
                <c:ptCount val="9"/>
                <c:pt idx="0">
                  <c:v> PESSOAL </c:v>
                </c:pt>
                <c:pt idx="1">
                  <c:v> MATERIAIS E MANUTENCAO </c:v>
                </c:pt>
                <c:pt idx="2">
                  <c:v> SERVICOS DE TERCEIROS </c:v>
                </c:pt>
                <c:pt idx="3">
                  <c:v> GERAIS </c:v>
                </c:pt>
                <c:pt idx="4">
                  <c:v> JOGOS E COMPETICOES </c:v>
                </c:pt>
                <c:pt idx="5">
                  <c:v> LUVAS E COMISSÕES NA AQUISICAO DE ATLETAS </c:v>
                </c:pt>
                <c:pt idx="6">
                  <c:v> DESPESAS COM TRIBUTOS </c:v>
                </c:pt>
                <c:pt idx="7">
                  <c:v> DESPESAS FINANCEIRAS </c:v>
                </c:pt>
                <c:pt idx="8">
                  <c:v> INVESTIMENTOS </c:v>
                </c:pt>
              </c:strCache>
            </c:strRef>
          </c:cat>
          <c:val>
            <c:numRef>
              <c:f>'Gráficos Apres'!$C$34:$C$42</c:f>
              <c:numCache>
                <c:formatCode>_(* #,##0.00_);_(* \(#,##0.00\);_(* "-"??_);_(@_)</c:formatCode>
                <c:ptCount val="9"/>
                <c:pt idx="0">
                  <c:v>119230809.70802006</c:v>
                </c:pt>
                <c:pt idx="1">
                  <c:v>5126216.75</c:v>
                </c:pt>
                <c:pt idx="2">
                  <c:v>5931800</c:v>
                </c:pt>
                <c:pt idx="3">
                  <c:v>5347000</c:v>
                </c:pt>
                <c:pt idx="4">
                  <c:v>20481536.999999996</c:v>
                </c:pt>
                <c:pt idx="5">
                  <c:v>5190000</c:v>
                </c:pt>
                <c:pt idx="6">
                  <c:v>564000</c:v>
                </c:pt>
                <c:pt idx="7">
                  <c:v>5346000</c:v>
                </c:pt>
                <c:pt idx="8">
                  <c:v>10740000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3CA-4EAA-8EBE-237FEA10D2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713321565015074E-2"/>
          <c:y val="0.80400161392554625"/>
          <c:w val="0.92558421167821792"/>
          <c:h val="0.17360885008754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solidFill>
                  <a:sysClr val="windowText" lastClr="000000"/>
                </a:solidFill>
              </a:rPr>
              <a:t>DESPESA COM PESSOAL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pt-BR">
                <a:solidFill>
                  <a:sysClr val="windowText" lastClr="000000"/>
                </a:solidFill>
              </a:rPr>
              <a:t> POR</a:t>
            </a:r>
            <a:r>
              <a:rPr lang="pt-BR" baseline="0">
                <a:solidFill>
                  <a:sysClr val="windowText" lastClr="000000"/>
                </a:solidFill>
              </a:rPr>
              <a:t> CENTRO DE CUSTO</a:t>
            </a:r>
            <a:endParaRPr lang="pt-BR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Apres'!$B$82:$B$89</c:f>
              <c:strCache>
                <c:ptCount val="8"/>
                <c:pt idx="0">
                  <c:v>FUTEBOL PROFISSIONAL</c:v>
                </c:pt>
                <c:pt idx="1">
                  <c:v>CATEGORIAS DE BASE</c:v>
                </c:pt>
                <c:pt idx="2">
                  <c:v>FUTEBOL FEMININO</c:v>
                </c:pt>
                <c:pt idx="3">
                  <c:v>FUTSAL</c:v>
                </c:pt>
                <c:pt idx="4">
                  <c:v>ESCOLINHA</c:v>
                </c:pt>
                <c:pt idx="5">
                  <c:v>DEMAIS MODALIDADES DE ESPORTE</c:v>
                </c:pt>
                <c:pt idx="6">
                  <c:v>SÓCIO TORCEDOR</c:v>
                </c:pt>
                <c:pt idx="7">
                  <c:v>ADMINISTRATIVO SEDE</c:v>
                </c:pt>
              </c:strCache>
            </c:strRef>
          </c:cat>
          <c:val>
            <c:numRef>
              <c:f>'Gráficos Apres'!$C$82:$C$89</c:f>
              <c:numCache>
                <c:formatCode>_(* #,##0.00_);_(* \(#,##0.00\);_(* "-"??_);_(@_)</c:formatCode>
                <c:ptCount val="8"/>
                <c:pt idx="0">
                  <c:v>98651111.11111109</c:v>
                </c:pt>
                <c:pt idx="1">
                  <c:v>7543666.6666666651</c:v>
                </c:pt>
                <c:pt idx="2">
                  <c:v>567999.99999999988</c:v>
                </c:pt>
                <c:pt idx="3">
                  <c:v>567999.99999999988</c:v>
                </c:pt>
                <c:pt idx="4">
                  <c:v>550719.99999999988</c:v>
                </c:pt>
                <c:pt idx="5">
                  <c:v>550719.99999999988</c:v>
                </c:pt>
                <c:pt idx="6">
                  <c:v>1757178.5969089768</c:v>
                </c:pt>
                <c:pt idx="7">
                  <c:v>9041413.333333334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C0-43DE-B9FD-1812BB8492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63735352"/>
        <c:axId val="363734176"/>
      </c:barChart>
      <c:catAx>
        <c:axId val="363735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3734176"/>
        <c:crosses val="autoZero"/>
        <c:auto val="1"/>
        <c:lblAlgn val="ctr"/>
        <c:lblOffset val="100"/>
        <c:noMultiLvlLbl val="0"/>
      </c:catAx>
      <c:valAx>
        <c:axId val="363734176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36373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solidFill>
                  <a:sysClr val="windowText" lastClr="000000"/>
                </a:solidFill>
              </a:rPr>
              <a:t>DESPESA TOTAIS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pt-BR">
                <a:solidFill>
                  <a:sysClr val="windowText" lastClr="000000"/>
                </a:solidFill>
              </a:rPr>
              <a:t> POR</a:t>
            </a:r>
            <a:r>
              <a:rPr lang="pt-BR" baseline="0">
                <a:solidFill>
                  <a:sysClr val="windowText" lastClr="000000"/>
                </a:solidFill>
              </a:rPr>
              <a:t> CENTRO DE CUSTO</a:t>
            </a:r>
            <a:endParaRPr lang="pt-BR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Apres'!$B$65:$B$72</c:f>
              <c:strCache>
                <c:ptCount val="8"/>
                <c:pt idx="0">
                  <c:v>FUTEBOL PROFISSIONAL</c:v>
                </c:pt>
                <c:pt idx="1">
                  <c:v>CATEGORIAS DE BASE</c:v>
                </c:pt>
                <c:pt idx="2">
                  <c:v>FUTEBOL FEMININO</c:v>
                </c:pt>
                <c:pt idx="3">
                  <c:v>FUTSAL</c:v>
                </c:pt>
                <c:pt idx="4">
                  <c:v>ESCOLINHA</c:v>
                </c:pt>
                <c:pt idx="5">
                  <c:v>DEMAIS MODALIDADES DE ESPORTE</c:v>
                </c:pt>
                <c:pt idx="6">
                  <c:v>SÓCIO TORCEDOR</c:v>
                </c:pt>
                <c:pt idx="7">
                  <c:v>ADMINISTRAÇÃO GERAL</c:v>
                </c:pt>
              </c:strCache>
            </c:strRef>
          </c:cat>
          <c:val>
            <c:numRef>
              <c:f>'Gráficos Apres'!$C$65:$C$72</c:f>
              <c:numCache>
                <c:formatCode>_(* #,##0.00_);_(* \(#,##0.00\);_(* "-"??_);_(@_)</c:formatCode>
                <c:ptCount val="8"/>
                <c:pt idx="0">
                  <c:v>136588648.11111113</c:v>
                </c:pt>
                <c:pt idx="1">
                  <c:v>11650066.666666666</c:v>
                </c:pt>
                <c:pt idx="2">
                  <c:v>714200.00000000012</c:v>
                </c:pt>
                <c:pt idx="3">
                  <c:v>595000</c:v>
                </c:pt>
                <c:pt idx="4">
                  <c:v>550719.99999999988</c:v>
                </c:pt>
                <c:pt idx="5">
                  <c:v>550719.99999999988</c:v>
                </c:pt>
                <c:pt idx="6">
                  <c:v>5297178.5969089782</c:v>
                </c:pt>
                <c:pt idx="7">
                  <c:v>22010830.083333328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CA-401D-A9E1-A459A1B7C4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63731824"/>
        <c:axId val="363734568"/>
      </c:barChart>
      <c:catAx>
        <c:axId val="36373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3734568"/>
        <c:crosses val="autoZero"/>
        <c:auto val="1"/>
        <c:lblAlgn val="ctr"/>
        <c:lblOffset val="100"/>
        <c:noMultiLvlLbl val="0"/>
      </c:catAx>
      <c:valAx>
        <c:axId val="363734568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36373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83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96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69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41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0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7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58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43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99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92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48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51DD-D81A-4CE3-8F36-DC8FECA16B80}" type="datetimeFigureOut">
              <a:rPr lang="pt-BR" smtClean="0"/>
              <a:t>27/12/2024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B771-1131-4485-9BDD-7013DDC41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7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08361"/>
            <a:ext cx="9144000" cy="130160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PROPOSTA ORÇAMENTÁRIA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66295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2025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90F7145-65EA-43C7-A488-3974F136C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7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3205" y="269653"/>
            <a:ext cx="11808823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/>
              <a:t>DESPESAS </a:t>
            </a:r>
            <a:br>
              <a:rPr lang="pt-BR" sz="4000" b="1"/>
            </a:br>
            <a:r>
              <a:rPr lang="pt-BR" sz="4000" b="1"/>
              <a:t>DETALHADAMENTO POR CENTRO DE CUSTO</a:t>
            </a:r>
            <a:endParaRPr lang="pt-BR" sz="40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24029"/>
              </p:ext>
            </p:extLst>
          </p:nvPr>
        </p:nvGraphicFramePr>
        <p:xfrm>
          <a:off x="800100" y="1421012"/>
          <a:ext cx="10095427" cy="4377873"/>
        </p:xfrm>
        <a:graphic>
          <a:graphicData uri="http://schemas.openxmlformats.org/drawingml/2006/table">
            <a:tbl>
              <a:tblPr/>
              <a:tblGrid>
                <a:gridCol w="2425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74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97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97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28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ORÇAMENTO 2025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FUTEBOL PROFISSIONAL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SÓCIO TORCEDOR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ADMINISTRATIVO SEDE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CATEGORIAS DE BASE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FUTEBOL FEMININO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FUTSAL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DEMAIS MODALIDADES DE ESPORTE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ESCOLINHA / FABRICA DE CRAQUES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Despesa por Centro de Custo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DESPESAS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177.957.363,46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136.588.648,11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5.297.178,60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22.010.830,08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11.650.066,67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714.200,00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595.000,00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550.720,00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550.720,00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DESPESAS OPERACIONAIS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167.217.363,46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126.868.648,11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5.297.178,60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22.010.830,08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10.630.066,67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714.200,00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595.000,00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550.720,00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550.720,00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PESSOAL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119.230.809,71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98.651.111,11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1.757.178,60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9.041.413,33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7.543.666,67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568.000,00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568.000,00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550.720,00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550.720,00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MATERIAIS E MANUTENCAO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5.126.216,75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1.464.000,00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360.000,00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1.685.816,75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1.610.400,00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SERVICOS DE TERCEIROS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5.931.800,00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876.000,00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3.006.000,00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1.774.600,00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35.200,00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GERAIS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5.347.000,00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1.130.000,00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174.000,00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3.635.000,00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360.000,00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24.000,00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JOGOS E COMPETICOES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20.481.537,00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19.557.537,00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840.000,00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84.000,00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LUVAS E COMISSÕES NA AQUISICAO DE ATLETAS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5.190.000,00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5.190.000,00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6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DESPESAS COM TRIBUTOS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564.000,00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528.000,00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36.000,00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3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DESPESAS FINANCEIRAS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5.346.000,00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5.346.000,00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5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INVESTIMENTOS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10.740.000,00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9.720.000,00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1.020.000,00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46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IMOBILIZADO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240.000,00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240.000,00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1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BENFEITORIAS EM IMOVEIS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4.500.000,00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3.480.000,00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1.020.000,00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11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AQUISIÇÃO DE DIREITOS ECONÔMICOS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6.000.000,00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6.000.000,00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0A2948F-6CDE-46C3-947C-E62A244F3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108794"/>
            <a:ext cx="12190476" cy="7492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E0EA9A5-8D67-492D-9F07-D4B22D88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7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3205" y="269653"/>
            <a:ext cx="11808823" cy="10922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FLUXO DE CAIXA PROJETADO 2025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8" y="1021780"/>
            <a:ext cx="11875170" cy="49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7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28954" y="372202"/>
            <a:ext cx="5704847" cy="4755275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/>
              <a:t>AGRADECEMOS </a:t>
            </a:r>
            <a:br>
              <a:rPr lang="pt-BR" sz="4800" b="1" dirty="0"/>
            </a:br>
            <a:r>
              <a:rPr lang="pt-BR" sz="4800" b="1" dirty="0"/>
              <a:t>A</a:t>
            </a:r>
            <a:br>
              <a:rPr lang="pt-BR" sz="4800" b="1" dirty="0"/>
            </a:br>
            <a:r>
              <a:rPr lang="pt-BR" sz="4800" b="1" dirty="0"/>
              <a:t>ATENÇÃO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685BFF8-8FF7-4E66-BB9A-0C17B22AE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43205"/>
            <a:ext cx="10448925" cy="93027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ESTRUTURA DO ORÇAMENTO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297" y="1281870"/>
            <a:ext cx="11049712" cy="1076769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Os agrupamentos das Receitas e Despesas mantém o formato de estrutura atual utilizada no plano de contas financeiro e contábil do Clube, que atende exigências do Manual de Contabilidade para Entidades Esportivas;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133445"/>
              </p:ext>
            </p:extLst>
          </p:nvPr>
        </p:nvGraphicFramePr>
        <p:xfrm>
          <a:off x="2076248" y="2929689"/>
          <a:ext cx="349504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95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RECEITAS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</a:rPr>
                        <a:t> RECEITA OPERACIONAIS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1 - DIREITOS DE TRANSMISSAO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2 - PREMIACOES E PARTICIPACOES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3 - BILHETERIA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4 - PATROCINIO/MARKETING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5 - PROGRAMA DE SOCIO-TORCEDOR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6 - VENDA DE ATLETAS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7 - RECEITAS PATRIMONIAIS / SOCIAIS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8 - DEMAIS RECEITAS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48942"/>
              </p:ext>
            </p:extLst>
          </p:nvPr>
        </p:nvGraphicFramePr>
        <p:xfrm>
          <a:off x="5896693" y="2593150"/>
          <a:ext cx="3982720" cy="298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2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95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</a:rPr>
                        <a:t> DESPESAS OPERACIONAIS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>
                          <a:effectLst/>
                        </a:rPr>
                        <a:t> 1</a:t>
                      </a:r>
                      <a:r>
                        <a:rPr lang="pt-BR" sz="1400" u="none" strike="noStrike" baseline="0">
                          <a:effectLst/>
                        </a:rPr>
                        <a:t> - </a:t>
                      </a:r>
                      <a:r>
                        <a:rPr lang="pt-BR" sz="1400" u="none" strike="noStrike">
                          <a:effectLst/>
                        </a:rPr>
                        <a:t>PESSOAL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2 - MATERIAIS E MANUTENCAO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3 - SERVICOS DE TERCEIROS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4 - GERAIS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5 - JOGOS E COMPETICOES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6 - LUVAS E COMISSÕES NA AQUISICAO DE ATLETAS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7 - DESPESAS COM TRIBUTOS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8 - DESPESAS FINANCEIRAS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INVESTIMENTOS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IMOBILIZADO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BENFEITORIAS</a:t>
                      </a:r>
                      <a:r>
                        <a:rPr lang="pt-BR" sz="1400" u="none" strike="noStrike" baseline="0" dirty="0">
                          <a:effectLst/>
                        </a:rPr>
                        <a:t> EM IMÓVEIS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u="none" strike="noStrike" dirty="0">
                          <a:effectLst/>
                        </a:rPr>
                        <a:t> AQUISIÇÃO DE DIREITOS ECONÔMICOS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2C5F25D-9D82-4A5A-A1A1-1FC647D8E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6" y="175753"/>
            <a:ext cx="11930070" cy="582580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9D63C85-2C00-4ECE-9F07-4C9938A8A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0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43205"/>
            <a:ext cx="10448925" cy="93027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PREMISSAS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1520" y="1330959"/>
            <a:ext cx="10424160" cy="4500881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Campeonato Cearense – Final	</a:t>
            </a:r>
          </a:p>
          <a:p>
            <a:pPr algn="just"/>
            <a:r>
              <a:rPr lang="pt-BR" sz="3200" dirty="0"/>
              <a:t>Copa do Nordeste – Quartas de final 	</a:t>
            </a:r>
          </a:p>
          <a:p>
            <a:pPr algn="just"/>
            <a:r>
              <a:rPr lang="pt-BR" sz="3200" dirty="0"/>
              <a:t>Copa do Brasil – Oitavas de final 	</a:t>
            </a:r>
          </a:p>
          <a:p>
            <a:pPr algn="just"/>
            <a:r>
              <a:rPr lang="pt-BR" sz="3200" dirty="0"/>
              <a:t>Série A – Permanência para 2026</a:t>
            </a:r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DC77B58-EAC1-4221-9454-1528DF177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108794"/>
            <a:ext cx="12190476" cy="7492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3CEE0B2-32A5-47F0-A8F9-A18FF3A49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7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666" y="203080"/>
            <a:ext cx="10507133" cy="1100788"/>
          </a:xfrm>
        </p:spPr>
        <p:txBody>
          <a:bodyPr/>
          <a:lstStyle/>
          <a:p>
            <a:pPr algn="ctr"/>
            <a:r>
              <a:rPr lang="pt-BR" b="1" dirty="0"/>
              <a:t>RECEITAS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361922" y="1519528"/>
            <a:ext cx="3031579" cy="104251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R$ 229.489.474,56</a:t>
            </a:r>
          </a:p>
          <a:p>
            <a:pPr algn="ctr"/>
            <a:r>
              <a:rPr lang="pt-BR" sz="2000" dirty="0"/>
              <a:t>Receita Bruta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648406" y="1461574"/>
            <a:ext cx="3150695" cy="104251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R$ 202.736.788,06</a:t>
            </a:r>
          </a:p>
          <a:p>
            <a:pPr algn="ctr"/>
            <a:r>
              <a:rPr lang="pt-BR" sz="2000" dirty="0"/>
              <a:t>Receita Líquida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225203"/>
              </p:ext>
            </p:extLst>
          </p:nvPr>
        </p:nvGraphicFramePr>
        <p:xfrm>
          <a:off x="838197" y="3918295"/>
          <a:ext cx="10515602" cy="2136466"/>
        </p:xfrm>
        <a:graphic>
          <a:graphicData uri="http://schemas.openxmlformats.org/drawingml/2006/table">
            <a:tbl>
              <a:tblPr/>
              <a:tblGrid>
                <a:gridCol w="2762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40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40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6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49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14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RECEITA BRUTA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DEDUÇÕES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RECEITA LÍQUIDA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2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(-) INSS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(-) DIREITO DE ARENA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(-) OUTRAS DEDUÇÕES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4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DIREITOS DE TRANSMISSAO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82.003.495,00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4.100.174,75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4.100.174,75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15.381.819,00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58.421.326,50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4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PREMIACOES E PARTICIPACOES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10.475.180,00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523.759,00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523.759,00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9.427.662,00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4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BILHETERIA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25.105.000,00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25.105.000,00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4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PATROCINIO/MARKETING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51.210.000,00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2.123.000,00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49.087.000,00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4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PROGRAMA DE SOCIO-TORCEDOR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30.073.132,89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30.073.132,89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14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VENDA DE ATLETAS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28.400.000,00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28.400.000,00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14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RECEITAS PATRIMONIAIS / SOCIAIS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480.000,00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480.000,00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6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DEMAIS RECEITAS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1.742.666,67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1.742.666,67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6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229.489.474,56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6.746.933,75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               4.623.933,75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               15.381.819,00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202.736.788,06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777135"/>
              </p:ext>
            </p:extLst>
          </p:nvPr>
        </p:nvGraphicFramePr>
        <p:xfrm>
          <a:off x="484817" y="344515"/>
          <a:ext cx="4473836" cy="339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6584AB7-1028-458A-B080-33535C85B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108794"/>
            <a:ext cx="12190476" cy="7492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4B118FA-338F-4632-B5A8-56E300696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6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924" y="214655"/>
            <a:ext cx="10515600" cy="14005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DIREITOS DE TRANSMISSÃO E PREMIAÇÕES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779239"/>
              </p:ext>
            </p:extLst>
          </p:nvPr>
        </p:nvGraphicFramePr>
        <p:xfrm>
          <a:off x="135228" y="1828800"/>
          <a:ext cx="4342522" cy="362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74" y="1721109"/>
            <a:ext cx="7179972" cy="41954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33C629E-3E48-437A-A308-57516495F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108794"/>
            <a:ext cx="12190476" cy="7492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ADD581C-B7A8-4532-94C3-65916EE8F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4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/>
          <a:lstStyle/>
          <a:p>
            <a:pPr algn="ctr"/>
            <a:r>
              <a:rPr lang="pt-BR" b="1" dirty="0"/>
              <a:t>DESPESAS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788965" y="1060719"/>
            <a:ext cx="3085618" cy="97350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R$ 177.957.363,46</a:t>
            </a:r>
          </a:p>
          <a:p>
            <a:pPr algn="ctr"/>
            <a:r>
              <a:rPr lang="pt-BR" sz="2000" dirty="0"/>
              <a:t>Despesas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40232"/>
              </p:ext>
            </p:extLst>
          </p:nvPr>
        </p:nvGraphicFramePr>
        <p:xfrm>
          <a:off x="6608830" y="2651802"/>
          <a:ext cx="5156200" cy="2042160"/>
        </p:xfrm>
        <a:graphic>
          <a:graphicData uri="http://schemas.openxmlformats.org/drawingml/2006/table">
            <a:tbl>
              <a:tblPr/>
              <a:tblGrid>
                <a:gridCol w="295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DESPESAS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PESSOAL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119.230.809,71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MATERIAIS E MANUTENCAO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5.126.216,75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SERVICOS DE TERCEIROS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5.931.800,00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GERAIS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5.347.000,00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JOGOS E COMPETICOES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20.481.537,00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LUVAS E COMISSÕES NA AQUISICAO DE ATLETAS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5.190.000,00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DESPESAS COM TRIBUTOS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564.000,00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DESPESAS FINANCEIRAS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5.346.000,00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INVESTIMENTOS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10.740.000,00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177.957.363,46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463896"/>
              </p:ext>
            </p:extLst>
          </p:nvPr>
        </p:nvGraphicFramePr>
        <p:xfrm>
          <a:off x="23004" y="1128719"/>
          <a:ext cx="6513024" cy="487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9CB23C8-DDE3-4140-92A5-80B518DE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108794"/>
            <a:ext cx="12190476" cy="7492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25AA07B-C96C-48AE-BB53-1280C2337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9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017" y="128188"/>
            <a:ext cx="10515600" cy="1016948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PRINCIPAL DESPESA DO ORÇAMENTO</a:t>
            </a:r>
            <a:br>
              <a:rPr lang="pt-BR" sz="3600" b="1" dirty="0"/>
            </a:br>
            <a:r>
              <a:rPr lang="pt-BR" sz="3600" b="1" dirty="0"/>
              <a:t>DESPESAS COM PESSOAL - POR CENTRO DE CUSTO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327251" y="1374550"/>
            <a:ext cx="3370606" cy="77179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R$ 119.230.809,71</a:t>
            </a:r>
          </a:p>
          <a:p>
            <a:pPr algn="ctr"/>
            <a:r>
              <a:rPr lang="pt-BR" sz="2000" dirty="0"/>
              <a:t>Despesa com Pessoal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7871" y="2213211"/>
            <a:ext cx="6201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Rubrica “Pessoal” inclui: Salário, Direito de imagem, encargos sobre Folha (INSS, FGTS, PIS), 13º salário, férias, rescisões e benefício (VR, VT, Alimentação)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918877"/>
              </p:ext>
            </p:extLst>
          </p:nvPr>
        </p:nvGraphicFramePr>
        <p:xfrm>
          <a:off x="347254" y="2711003"/>
          <a:ext cx="5068313" cy="341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44335"/>
              </p:ext>
            </p:extLst>
          </p:nvPr>
        </p:nvGraphicFramePr>
        <p:xfrm>
          <a:off x="6271403" y="1268082"/>
          <a:ext cx="5048214" cy="4651248"/>
        </p:xfrm>
        <a:graphic>
          <a:graphicData uri="http://schemas.openxmlformats.org/drawingml/2006/table">
            <a:tbl>
              <a:tblPr/>
              <a:tblGrid>
                <a:gridCol w="2762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7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32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16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CENTRO DE CUSTO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Média Mensal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5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FUTEBOL PROFISSIONAL</a:t>
                      </a:r>
                      <a:b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Deptos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Atletas, Gerência, Supervisão e logística, Comissão técnica, Preparação física e de goleiro, Análise de desempenho, DM, Fisioterapia, Massoterapia, Fisiologia, Nutricionista, Rouparia e lavanderia, Nutrição e Sócio Torcedor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98.651.111,11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8.220.925,93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3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CATEGORIAS DE BASE</a:t>
                      </a:r>
                      <a:b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Deptos: 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Atletas, Gerência, Supervisão, Comissão técnica, DM, Fisiologia, Fisioterapia, Massoterapia, Rouparia, Nutrição, Análise de desempenho, Captação, Administrativo, Manutenção, Monitoria, Segurança, Serviços gerais.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7.543.666,67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628.638,89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0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FUTEBOL FEMININO</a:t>
                      </a:r>
                      <a:b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Deptos: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Atletas, Comissão técnica, Coordenação e Supervisão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568.000,00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47.333,33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FUTSAL</a:t>
                      </a:r>
                      <a:b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Deptos: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Atletas, Comissão técnica, Coordenação e Supervisão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568.000,00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47.333,33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8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ESCOLINHA</a:t>
                      </a:r>
                      <a:b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Deptos: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Professores, Coordenação e Atendentes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550.720,00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45.893,33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7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DEMAIS MODALIDADES DE ESPORTE</a:t>
                      </a:r>
                      <a:b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Deptos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Vôlei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550.720,00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45.893,33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6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SÓCIO TORCEDOR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1.757.178,60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146.431,55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9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ADMINISTRATIVO SEDE</a:t>
                      </a:r>
                      <a:b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Deptos: 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Administrativo, Estoque, Compras, DP, RH, TI, Jurídico, Financeiro, Controladoria, Gerência Geral, Segurança, Patrimônio/Manutenção, Serviços gerais, Centro cultural, Comercial, Comunicação, Marketing, Conselho, Consulado.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9.041.413,33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753.451,11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1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119.230.809,71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9.935.900,81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3195EE2-9086-4AF5-AA80-95A930B5F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108794"/>
            <a:ext cx="12190476" cy="7492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CF81E25-8F85-4724-8385-0C1F5FE7F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1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05" y="269653"/>
            <a:ext cx="11808823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DESPESAS</a:t>
            </a:r>
            <a:br>
              <a:rPr lang="pt-BR" sz="4000" b="1" dirty="0"/>
            </a:br>
            <a:r>
              <a:rPr lang="pt-BR" sz="4000" b="1" dirty="0"/>
              <a:t>TOTAIS POR CENTRO DE CUSTO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591372"/>
              </p:ext>
            </p:extLst>
          </p:nvPr>
        </p:nvGraphicFramePr>
        <p:xfrm>
          <a:off x="298973" y="1906072"/>
          <a:ext cx="6307889" cy="399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22575"/>
              </p:ext>
            </p:extLst>
          </p:nvPr>
        </p:nvGraphicFramePr>
        <p:xfrm>
          <a:off x="6878571" y="2205550"/>
          <a:ext cx="4235897" cy="2316480"/>
        </p:xfrm>
        <a:graphic>
          <a:graphicData uri="http://schemas.openxmlformats.org/drawingml/2006/table">
            <a:tbl>
              <a:tblPr/>
              <a:tblGrid>
                <a:gridCol w="2175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3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CENTRO DE CUSTO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DESPESAS 2025 (R$)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FUTEBOL PROFISSIONAL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136.588.648,11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CATEGORIAS DE 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11.650.066,67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FUTEBOL FEMININO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714.200,00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FUTSAL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595.000,00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ESCOLINHA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550.720,00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DEMAIS MODALIDADES DE ESPORTE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550.720,00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SÓCIO TORCEDOR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5.297.178,60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ADMINISTRAÇÃO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22.010.830,08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177.957.363,46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652AB59-E70B-4AAE-99A4-3ECE36A14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6108794"/>
            <a:ext cx="12190476" cy="7492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C0A4622-2E2F-4C06-A4B2-C5F1B170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23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4194</TotalTime>
  <Words>972</Words>
  <Application>Microsoft Office PowerPoint</Application>
  <PresentationFormat>Widescreen</PresentationFormat>
  <Paragraphs>401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PROPOSTA ORÇAMENTÁRIA</vt:lpstr>
      <vt:lpstr>ESTRUTURA DO ORÇAMENTO</vt:lpstr>
      <vt:lpstr>Apresentação do PowerPoint</vt:lpstr>
      <vt:lpstr>PREMISSAS</vt:lpstr>
      <vt:lpstr>RECEITAS</vt:lpstr>
      <vt:lpstr>DIREITOS DE TRANSMISSÃO E PREMIAÇÕES</vt:lpstr>
      <vt:lpstr>DESPESAS</vt:lpstr>
      <vt:lpstr>PRINCIPAL DESPESA DO ORÇAMENTO DESPESAS COM PESSOAL - POR CENTRO DE CUSTO</vt:lpstr>
      <vt:lpstr>DESPESAS TOTAIS POR CENTRO DE CUSTO</vt:lpstr>
      <vt:lpstr>DESPESAS  DETALHADAMENTO POR CENTRO DE CUSTO</vt:lpstr>
      <vt:lpstr>FLUXO DE CAIXA PROJETADO 2025</vt:lpstr>
      <vt:lpstr>AGRADECEMOS  A ATENÇÃO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Elilde Ferreira</dc:creator>
  <cp:lastModifiedBy>Lisarb dos Santos Rego Monteiro</cp:lastModifiedBy>
  <cp:revision>194</cp:revision>
  <cp:lastPrinted>2019-12-23T18:45:35Z</cp:lastPrinted>
  <dcterms:created xsi:type="dcterms:W3CDTF">2019-12-16T12:42:39Z</dcterms:created>
  <dcterms:modified xsi:type="dcterms:W3CDTF">2024-12-27T19:52:25Z</dcterms:modified>
</cp:coreProperties>
</file>